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294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98" r:id="rId13"/>
    <p:sldId id="297" r:id="rId14"/>
    <p:sldId id="308" r:id="rId15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59" d="100"/>
          <a:sy n="59" d="100"/>
        </p:scale>
        <p:origin x="84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Kohlinger" userId="26e48dcd-7082-4ae8-a09b-6051401fac37" providerId="ADAL" clId="{B3E5A57A-455E-4DF2-B850-2065C6B99837}"/>
    <pc:docChg chg="delSld">
      <pc:chgData name="Mandy Kohlinger" userId="26e48dcd-7082-4ae8-a09b-6051401fac37" providerId="ADAL" clId="{B3E5A57A-455E-4DF2-B850-2065C6B99837}" dt="2025-08-01T13:55:32.646" v="9" actId="2696"/>
      <pc:docMkLst>
        <pc:docMk/>
      </pc:docMkLst>
      <pc:sldChg chg="del">
        <pc:chgData name="Mandy Kohlinger" userId="26e48dcd-7082-4ae8-a09b-6051401fac37" providerId="ADAL" clId="{B3E5A57A-455E-4DF2-B850-2065C6B99837}" dt="2025-08-01T13:54:48.757" v="0" actId="2696"/>
        <pc:sldMkLst>
          <pc:docMk/>
          <pc:sldMk cId="1772412759" sldId="261"/>
        </pc:sldMkLst>
      </pc:sldChg>
      <pc:sldChg chg="del">
        <pc:chgData name="Mandy Kohlinger" userId="26e48dcd-7082-4ae8-a09b-6051401fac37" providerId="ADAL" clId="{B3E5A57A-455E-4DF2-B850-2065C6B99837}" dt="2025-08-01T13:54:51.212" v="1" actId="2696"/>
        <pc:sldMkLst>
          <pc:docMk/>
          <pc:sldMk cId="2883317564" sldId="287"/>
        </pc:sldMkLst>
      </pc:sldChg>
      <pc:sldChg chg="del">
        <pc:chgData name="Mandy Kohlinger" userId="26e48dcd-7082-4ae8-a09b-6051401fac37" providerId="ADAL" clId="{B3E5A57A-455E-4DF2-B850-2065C6B99837}" dt="2025-08-01T13:54:54.012" v="2" actId="2696"/>
        <pc:sldMkLst>
          <pc:docMk/>
          <pc:sldMk cId="239423936" sldId="288"/>
        </pc:sldMkLst>
      </pc:sldChg>
      <pc:sldChg chg="del">
        <pc:chgData name="Mandy Kohlinger" userId="26e48dcd-7082-4ae8-a09b-6051401fac37" providerId="ADAL" clId="{B3E5A57A-455E-4DF2-B850-2065C6B99837}" dt="2025-08-01T13:54:55.967" v="3" actId="2696"/>
        <pc:sldMkLst>
          <pc:docMk/>
          <pc:sldMk cId="4227573301" sldId="289"/>
        </pc:sldMkLst>
      </pc:sldChg>
      <pc:sldChg chg="del">
        <pc:chgData name="Mandy Kohlinger" userId="26e48dcd-7082-4ae8-a09b-6051401fac37" providerId="ADAL" clId="{B3E5A57A-455E-4DF2-B850-2065C6B99837}" dt="2025-08-01T13:54:58.240" v="4" actId="2696"/>
        <pc:sldMkLst>
          <pc:docMk/>
          <pc:sldMk cId="1923544880" sldId="290"/>
        </pc:sldMkLst>
      </pc:sldChg>
      <pc:sldChg chg="del">
        <pc:chgData name="Mandy Kohlinger" userId="26e48dcd-7082-4ae8-a09b-6051401fac37" providerId="ADAL" clId="{B3E5A57A-455E-4DF2-B850-2065C6B99837}" dt="2025-08-01T13:55:01.249" v="5" actId="2696"/>
        <pc:sldMkLst>
          <pc:docMk/>
          <pc:sldMk cId="2742729058" sldId="291"/>
        </pc:sldMkLst>
      </pc:sldChg>
      <pc:sldChg chg="del">
        <pc:chgData name="Mandy Kohlinger" userId="26e48dcd-7082-4ae8-a09b-6051401fac37" providerId="ADAL" clId="{B3E5A57A-455E-4DF2-B850-2065C6B99837}" dt="2025-08-01T13:55:04.384" v="6" actId="2696"/>
        <pc:sldMkLst>
          <pc:docMk/>
          <pc:sldMk cId="2698144464" sldId="292"/>
        </pc:sldMkLst>
      </pc:sldChg>
      <pc:sldChg chg="del">
        <pc:chgData name="Mandy Kohlinger" userId="26e48dcd-7082-4ae8-a09b-6051401fac37" providerId="ADAL" clId="{B3E5A57A-455E-4DF2-B850-2065C6B99837}" dt="2025-08-01T13:55:07.842" v="7" actId="2696"/>
        <pc:sldMkLst>
          <pc:docMk/>
          <pc:sldMk cId="2536757819" sldId="293"/>
        </pc:sldMkLst>
      </pc:sldChg>
      <pc:sldChg chg="del">
        <pc:chgData name="Mandy Kohlinger" userId="26e48dcd-7082-4ae8-a09b-6051401fac37" providerId="ADAL" clId="{B3E5A57A-455E-4DF2-B850-2065C6B99837}" dt="2025-08-01T13:55:32.646" v="9" actId="2696"/>
        <pc:sldMkLst>
          <pc:docMk/>
          <pc:sldMk cId="3616237326" sldId="295"/>
        </pc:sldMkLst>
      </pc:sldChg>
      <pc:sldChg chg="del">
        <pc:chgData name="Mandy Kohlinger" userId="26e48dcd-7082-4ae8-a09b-6051401fac37" providerId="ADAL" clId="{B3E5A57A-455E-4DF2-B850-2065C6B99837}" dt="2025-08-01T13:55:30.057" v="8" actId="2696"/>
        <pc:sldMkLst>
          <pc:docMk/>
          <pc:sldMk cId="2307855248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42208-674C-D6B9-8337-B6CAC02F6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29EA01-D1AE-E481-810B-9255ED9AB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5C5BCB-2AE6-D6EA-6A81-AB706337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3F600-D6AE-5BFE-7BC3-08BC5A0D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2EBD7F-D795-A32D-2A14-746E4A47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75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43C28-721B-7305-A5FE-AF25006B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6B45C2-40B9-DDF6-F975-CA28F95FA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D6F2B-121B-890E-FB97-50062683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EE030D-7D8D-7DED-E4E3-B287C46A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FF80EC-5C73-0A3C-C26D-23B17CFA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1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678B70-4ED8-28B7-F5B1-04DB543EB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31A998-616B-815B-E22B-359EFE8A8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092F54-0F8E-2B1B-59A8-A7146EA8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8CB53E-D0D1-540E-BD1E-65104257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D772BE-40C1-A959-4C65-84F3B600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70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6188D-DA36-BEC5-0119-7AFAA56D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E51B10-6E8A-9999-0E85-3861073F4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18E3C2-8B42-A16C-028A-7AD16E08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0421DD-AA61-78EE-95A5-34A9C6F9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576F8-89A3-6C4B-0392-D7EFCE0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12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1BB16-DAF9-189C-D42C-8EB71BD8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4931A8-697E-829B-4031-67B0EB931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43749D-2B29-2273-256A-9F678C42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9C170-006D-CCB3-1FD0-4CB94006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CFE6AD-751F-4A2E-E756-15F8CADE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73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7CA63-7590-C4B8-24F4-CDE2A06A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E8CBFF-9C79-D29C-154A-8DB4D4B59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934496-E500-62DA-3F5F-C0925C09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E1FEEC-99A6-5D88-501E-5682293C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07A075-1648-F285-D2FC-0C081CA8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0F8785-E989-114C-B6A2-E22C6A3B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95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3D138-5A53-CC56-4532-6FF9F2AE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423ADE-2FCE-CB25-608B-9EF85735B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B3CB64-9DE2-1FAB-2AB8-C9A9E060C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0B56D6-6CD6-98B6-A100-4A2540F82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E37571-19FB-BA3F-32B3-CE6874D09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F75676-6E82-C8DB-602F-842A03B5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45D8B41-2581-C0C4-6038-F1D94E30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CC2103-1A81-BED6-5DCA-06D56D87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14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08485-0627-BE91-CAF3-BAF3B099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02F52F1-DFF3-89AE-548B-DA4BD699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216AFC-3144-B0E9-DEF2-767925EF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B9FB55-DE19-9CEE-9471-20844969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18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2C0735-1362-60EC-913B-DEEDBD37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DDA854-21A5-8A39-0A52-3B2DA558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AB762A-6896-426F-9260-0DFD828C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36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9686-49C5-8483-DF28-74D090EE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9A6E62-D86F-4727-8E89-CDA8D688A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EBBF-6A2B-BAA7-74E0-3AB74B352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5B48BD-B593-0A79-7183-5E499EFD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9F7A1C-1D05-165A-AAD8-93877324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6F5D0F-A5AB-63BE-DD77-3950FA97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3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EFB29-B9A3-6BEE-6009-3F2684D8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F969A4C-8E3D-94A8-6BCF-9A05992CA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B6A1D0-D266-800D-C73E-69DFE4031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E2B7B6-A040-0F4B-010C-D183CE3D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2719C6-0FA2-ED09-D08D-54DD5F4E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DB0066-B6E7-372E-DF4F-E8DBCC3E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64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71A4B7-55B0-45CD-C58C-5B4E3A47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4B53D4-C147-6196-379C-EAC82AA30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31E7C-C941-4E8E-6197-10B449AEE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0CC0-2A95-E947-B1AF-05BF36951846}" type="datetimeFigureOut">
              <a:rPr lang="nl-NL" smtClean="0"/>
              <a:t>1-8-2025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DC45DF-B4A8-9C03-12A3-C96593579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286-D8CA-7E4A-B801-37DF152D3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B6DFF-1D2C-F04A-A821-3AA15AEFB0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921F8-540C-4719-71C4-E4E8C4B32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CE3B0-A44C-695E-C8D1-4B014D7677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88FB2F-EDB2-9F02-D16E-A5A1A86EE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schermopname, paars, violet, Lila&#10;&#10;Automatisch gegenereerde beschrijving">
            <a:extLst>
              <a:ext uri="{FF2B5EF4-FFF2-40B4-BE49-F238E27FC236}">
                <a16:creationId xmlns:a16="http://schemas.microsoft.com/office/drawing/2014/main" id="{F333A9C9-C7F5-21F3-4AC7-F6980D6A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4301"/>
            <a:ext cx="12367028" cy="838852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8F20E36-C5A6-09E4-2017-573B4A02C785}"/>
              </a:ext>
            </a:extLst>
          </p:cNvPr>
          <p:cNvSpPr txBox="1"/>
          <p:nvPr/>
        </p:nvSpPr>
        <p:spPr>
          <a:xfrm>
            <a:off x="3353817" y="4200252"/>
            <a:ext cx="5659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BIZ verlenging</a:t>
            </a:r>
          </a:p>
          <a:p>
            <a:pPr algn="ctr"/>
            <a:r>
              <a:rPr lang="nl-NL" sz="72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2026 - 2030</a:t>
            </a:r>
          </a:p>
        </p:txBody>
      </p:sp>
    </p:spTree>
    <p:extLst>
      <p:ext uri="{BB962C8B-B14F-4D97-AF65-F5344CB8AC3E}">
        <p14:creationId xmlns:p14="http://schemas.microsoft.com/office/powerpoint/2010/main" val="71501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76E83-8E83-3E0B-0108-289BA299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0301DE7-00C0-3E37-4EB0-F5728C816F62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0B424E78-C604-4990-F23A-E9A9B185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444D2DE-9D7B-019F-09A0-B396AA6F2FAD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BIZ-heffing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D3EAF4A2-458B-D347-D1C0-DF152378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D664E8C-7CFC-A002-E598-C082BF0C8EFE}"/>
              </a:ext>
            </a:extLst>
          </p:cNvPr>
          <p:cNvSpPr txBox="1"/>
          <p:nvPr/>
        </p:nvSpPr>
        <p:spPr>
          <a:xfrm>
            <a:off x="503634" y="2504504"/>
            <a:ext cx="11249314" cy="366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WOZ-waarde tot € 250.000 				€ 450</a:t>
            </a:r>
            <a:endParaRPr lang="nl-NL" sz="24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342900" lvl="0" indent="-342900" fontAlgn="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WOZ-waarde tussen € 250.001 en € 500.000	€ 650</a:t>
            </a:r>
            <a:endParaRPr lang="nl-NL" sz="24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342900" lvl="0" indent="-342900" fontAlgn="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WOZ-waarde hoger dan € 500.001			€ 950</a:t>
            </a:r>
          </a:p>
          <a:p>
            <a:pPr marL="342900" lvl="0" indent="-342900" fontAlgn="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l-NL" sz="2400" dirty="0">
              <a:solidFill>
                <a:srgbClr val="000000"/>
              </a:solidFill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342900" lvl="0" indent="-342900" fontAlgn="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Eerst wordt de gebruiker aangeslagen, dan pas de eigenaar</a:t>
            </a:r>
          </a:p>
          <a:p>
            <a:pPr marL="342900" lvl="0" indent="-342900" fontAlgn="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srgbClr val="000000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Alleen de bijdrage voor de laagste categorie is met </a:t>
            </a:r>
            <a:r>
              <a:rPr lang="nl-NL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€</a:t>
            </a:r>
            <a:r>
              <a:rPr lang="nl-NL" sz="2400" dirty="0">
                <a:solidFill>
                  <a:srgbClr val="000000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 100 per jaar verhoogd. Een andere optie is de WOZ-waarde(s) per categorie te verlagen.</a:t>
            </a:r>
          </a:p>
          <a:p>
            <a:pPr marL="342900" lvl="0" indent="-342900" fontAlgn="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Vrijwillige leden (buiten het BIZ-gebied) betalen € 450</a:t>
            </a:r>
            <a:endParaRPr lang="nl-NL" sz="24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E2F97-4311-8AAA-679B-BA24942C9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B0690822-6085-3BAA-8D35-B66D97C3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408458A-1C17-F1C7-50AF-64A86D550A14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Begroting BIZ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49C937F7-3C08-9603-31CC-33328B76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32A8BFD-6BCC-4D1D-9D20-33A8F4F6933F}"/>
              </a:ext>
            </a:extLst>
          </p:cNvPr>
          <p:cNvSpPr txBox="1">
            <a:spLocks/>
          </p:cNvSpPr>
          <p:nvPr/>
        </p:nvSpPr>
        <p:spPr>
          <a:xfrm>
            <a:off x="908796" y="2681696"/>
            <a:ext cx="9350019" cy="3819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Algemene kosten				13.700</a:t>
            </a:r>
          </a:p>
          <a:p>
            <a:pPr algn="l"/>
            <a:r>
              <a:rPr lang="nl-NL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Evenementen en promotiekosten		15.750</a:t>
            </a:r>
          </a:p>
          <a:p>
            <a:pPr algn="l"/>
            <a:r>
              <a:rPr lang="nl-NL" b="1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Totaal						29.450</a:t>
            </a:r>
          </a:p>
          <a:p>
            <a:pPr algn="l"/>
            <a:endParaRPr lang="nl-NL" b="1" dirty="0"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Inkomsten BIZ				30.000</a:t>
            </a:r>
          </a:p>
          <a:p>
            <a:pPr algn="l"/>
            <a:endParaRPr lang="nl-NL" dirty="0"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Naast deze inkomsten worden ook subsidiemogelijkheden bekeken en waar mogelijk subsidies voor losse projecten aangevraagd.</a:t>
            </a:r>
          </a:p>
        </p:txBody>
      </p:sp>
    </p:spTree>
    <p:extLst>
      <p:ext uri="{BB962C8B-B14F-4D97-AF65-F5344CB8AC3E}">
        <p14:creationId xmlns:p14="http://schemas.microsoft.com/office/powerpoint/2010/main" val="107408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E6274-98A1-4633-BD91-F3E575084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6A6849C7-02AD-EB93-3409-32E1DA83C5B5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8779AB04-1E28-352D-E9F8-90AA88F4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1BAAE20-1E30-37A8-FFD2-28D7F133BCD7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Zonder BIZ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1BB2B42D-532E-9A85-F921-8E8F8F202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27065D1-0AF0-E9F6-DAA1-10D32F6F777A}"/>
              </a:ext>
            </a:extLst>
          </p:cNvPr>
          <p:cNvSpPr txBox="1"/>
          <p:nvPr/>
        </p:nvSpPr>
        <p:spPr>
          <a:xfrm>
            <a:off x="322218" y="2410647"/>
            <a:ext cx="1143073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nl-NL" sz="2000" spc="-30" dirty="0">
                <a:effectLst/>
                <a:latin typeface="Avenir Next" panose="020B0503020202020204" pitchFamily="34" charset="0"/>
                <a:ea typeface="Arial" panose="020B0604020202020204" pitchFamily="34" charset="0"/>
              </a:rPr>
              <a:t>Als de BIZ geen doorgang vindt, moet opnieuw een ondernemersvereniging worden opgericht en de BIZ worden afgebouwd.</a:t>
            </a:r>
          </a:p>
          <a:p>
            <a:pPr algn="l" rtl="0"/>
            <a:endParaRPr lang="nl-NL" sz="2000" spc="-30" dirty="0">
              <a:latin typeface="Avenir Next" panose="020B0503020202020204" pitchFamily="34" charset="0"/>
              <a:ea typeface="Arial" panose="020B0604020202020204" pitchFamily="34" charset="0"/>
            </a:endParaRPr>
          </a:p>
          <a:p>
            <a:pPr algn="l" rtl="0"/>
            <a:r>
              <a:rPr lang="nl-NL" sz="2000" spc="-30" dirty="0">
                <a:latin typeface="Avenir Next" panose="020B0503020202020204" pitchFamily="34" charset="0"/>
                <a:ea typeface="Arial" panose="020B0604020202020204" pitchFamily="34" charset="0"/>
              </a:rPr>
              <a:t>Zonder BIZ halveren de inkomsten en is de nieuw op te richten ondernemersvereniging afhankelijk van vrijwillige ledenbijdragen.</a:t>
            </a:r>
          </a:p>
          <a:p>
            <a:pPr algn="l" rtl="0"/>
            <a:endParaRPr lang="nl-NL" sz="2000" spc="-30" dirty="0">
              <a:effectLst/>
              <a:latin typeface="Avenir Next" panose="020B0503020202020204" pitchFamily="34" charset="0"/>
              <a:ea typeface="Arial" panose="020B0604020202020204" pitchFamily="34" charset="0"/>
            </a:endParaRPr>
          </a:p>
          <a:p>
            <a:pPr algn="l" rtl="0"/>
            <a:r>
              <a:rPr lang="nl-NL" sz="2000" spc="-30" dirty="0">
                <a:effectLst/>
                <a:latin typeface="Avenir Next" panose="020B0503020202020204" pitchFamily="34" charset="0"/>
                <a:ea typeface="Arial" panose="020B0604020202020204" pitchFamily="34" charset="0"/>
              </a:rPr>
              <a:t>Wat verdwijnt er?					</a:t>
            </a:r>
          </a:p>
          <a:p>
            <a:pPr marL="285750" indent="-285750" algn="l" rtl="0">
              <a:buFontTx/>
              <a:buChar char="-"/>
            </a:pPr>
            <a:r>
              <a:rPr lang="nl-NL" sz="2000" spc="-30" dirty="0">
                <a:effectLst/>
                <a:latin typeface="Avenir Next" panose="020B0503020202020204" pitchFamily="34" charset="0"/>
                <a:ea typeface="Arial" panose="020B0604020202020204" pitchFamily="34" charset="0"/>
              </a:rPr>
              <a:t>De bijdrage aan Monster Bruist			</a:t>
            </a:r>
          </a:p>
          <a:p>
            <a:pPr marL="285750" indent="-285750" algn="l" rtl="0">
              <a:buFontTx/>
              <a:buChar char="-"/>
            </a:pPr>
            <a:r>
              <a:rPr lang="nl-NL" sz="2000" spc="-30" dirty="0">
                <a:latin typeface="Avenir Next" panose="020B0503020202020204" pitchFamily="34" charset="0"/>
                <a:ea typeface="Arial" panose="020B0604020202020204" pitchFamily="34" charset="0"/>
              </a:rPr>
              <a:t>De professionele PR</a:t>
            </a:r>
          </a:p>
          <a:p>
            <a:pPr marL="285750" indent="-285750" algn="l" rtl="0">
              <a:buFontTx/>
              <a:buChar char="-"/>
            </a:pPr>
            <a:r>
              <a:rPr lang="nl-NL" sz="2000" spc="-30" dirty="0">
                <a:latin typeface="Avenir Next" panose="020B0503020202020204" pitchFamily="34" charset="0"/>
                <a:ea typeface="Arial" panose="020B0604020202020204" pitchFamily="34" charset="0"/>
              </a:rPr>
              <a:t>Groenvoorzieningen</a:t>
            </a:r>
          </a:p>
          <a:p>
            <a:pPr marL="285750" indent="-285750" algn="l" rtl="0">
              <a:buFontTx/>
              <a:buChar char="-"/>
            </a:pPr>
            <a:r>
              <a:rPr lang="nl-NL" sz="2000" spc="-30" dirty="0">
                <a:latin typeface="Avenir Next" panose="020B0503020202020204" pitchFamily="34" charset="0"/>
                <a:ea typeface="Arial" panose="020B0604020202020204" pitchFamily="34" charset="0"/>
              </a:rPr>
              <a:t>Ledenattenties</a:t>
            </a:r>
          </a:p>
          <a:p>
            <a:pPr marL="285750" indent="-285750" algn="l" rtl="0">
              <a:buFontTx/>
              <a:buChar char="-"/>
            </a:pPr>
            <a:r>
              <a:rPr lang="nl-NL" sz="2000" spc="-30" dirty="0">
                <a:latin typeface="Avenir Next" panose="020B0503020202020204" pitchFamily="34" charset="0"/>
                <a:ea typeface="Arial" panose="020B0604020202020204" pitchFamily="34" charset="0"/>
              </a:rPr>
              <a:t>Het professionele </a:t>
            </a:r>
            <a:r>
              <a:rPr lang="nl-NL" sz="2000" spc="-30" dirty="0">
                <a:effectLst/>
                <a:latin typeface="Avenir Next" panose="020B0503020202020204" pitchFamily="34" charset="0"/>
                <a:ea typeface="Arial" panose="020B0604020202020204" pitchFamily="34" charset="0"/>
              </a:rPr>
              <a:t>secretariaat</a:t>
            </a:r>
          </a:p>
          <a:p>
            <a:pPr marL="285750" indent="-285750" algn="l" rtl="0">
              <a:buFontTx/>
              <a:buChar char="-"/>
            </a:pPr>
            <a:r>
              <a:rPr lang="nl-NL" sz="2000" spc="-30" dirty="0">
                <a:latin typeface="Avenir Next" panose="020B0503020202020204" pitchFamily="34" charset="0"/>
                <a:ea typeface="Arial" panose="020B0604020202020204" pitchFamily="34" charset="0"/>
              </a:rPr>
              <a:t>Lidmaatschap MKB-Westland (die spreekt namens het collectief aan </a:t>
            </a:r>
            <a:r>
              <a:rPr lang="nl-NL" sz="2000" spc="-30" dirty="0" err="1">
                <a:latin typeface="Avenir Next" panose="020B0503020202020204" pitchFamily="34" charset="0"/>
                <a:ea typeface="Arial" panose="020B0604020202020204" pitchFamily="34" charset="0"/>
              </a:rPr>
              <a:t>BIZ’en</a:t>
            </a:r>
            <a:endParaRPr lang="nl-NL" sz="2000" spc="-30" dirty="0">
              <a:latin typeface="Avenir Next" panose="020B0503020202020204" pitchFamily="34" charset="0"/>
              <a:ea typeface="Arial" panose="020B0604020202020204" pitchFamily="34" charset="0"/>
            </a:endParaRPr>
          </a:p>
          <a:p>
            <a:pPr marL="285750" indent="-285750" algn="l" rtl="0">
              <a:buFontTx/>
              <a:buChar char="-"/>
            </a:pPr>
            <a:r>
              <a:rPr lang="nl-NL" sz="2000" spc="-30" dirty="0">
                <a:latin typeface="Avenir Next" panose="020B0503020202020204" pitchFamily="34" charset="0"/>
                <a:ea typeface="Arial" panose="020B0604020202020204" pitchFamily="34" charset="0"/>
              </a:rPr>
              <a:t>Halloween en andere ad hoc activiteiten</a:t>
            </a:r>
            <a:endParaRPr lang="nl-NL" sz="2000" spc="-30" dirty="0">
              <a:effectLst/>
              <a:latin typeface="Avenir Next" panose="020B0503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3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86A9A-AD6C-DE47-AFB5-3AD4EAAE1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79881B2-18C5-955F-9CBD-39C17D37ED1C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E220143A-E272-C048-BA1A-F5EC2BC2B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" y="391998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09D3207-8D60-9F0B-685C-E5EECDC3EB1F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Draagvlakmeting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9695454-4555-2010-FD8E-A80504CD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C3FB33-507B-C121-77E4-688FD1B12420}"/>
              </a:ext>
            </a:extLst>
          </p:cNvPr>
          <p:cNvSpPr txBox="1">
            <a:spLocks/>
          </p:cNvSpPr>
          <p:nvPr/>
        </p:nvSpPr>
        <p:spPr>
          <a:xfrm>
            <a:off x="1106138" y="2891652"/>
            <a:ext cx="8194616" cy="336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Enquête vanuit de gemeente oktober 2025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50% van de enquêteformulieren moet worden ingeleverd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2/3 van deze 50% moet voor een BIZ stemmen.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Positieve stemmen moeten 50% van de WOZ-waarde vertegenwoordigen</a:t>
            </a:r>
          </a:p>
          <a:p>
            <a:pPr marL="342900" lvl="1"/>
            <a:endParaRPr lang="nl-NL" dirty="0"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20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Uitslag half november 2025</a:t>
            </a:r>
          </a:p>
        </p:txBody>
      </p:sp>
    </p:spTree>
    <p:extLst>
      <p:ext uri="{BB962C8B-B14F-4D97-AF65-F5344CB8AC3E}">
        <p14:creationId xmlns:p14="http://schemas.microsoft.com/office/powerpoint/2010/main" val="3843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87F79-6E20-EDF7-2875-3BB3B1552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59658305-AC3A-33D2-69FF-3C3D0B8880C8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53C4D087-2CA5-4FEE-747B-C1B7C9E74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" y="391998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636FFF2-E731-BC86-DAED-A13B5432C3E6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Hoe verder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A1A2D1D3-B3B0-EC7A-F6C1-DDBE13113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8F05283-902C-B4E4-82FD-37529D973D8E}"/>
              </a:ext>
            </a:extLst>
          </p:cNvPr>
          <p:cNvSpPr txBox="1">
            <a:spLocks/>
          </p:cNvSpPr>
          <p:nvPr/>
        </p:nvSpPr>
        <p:spPr>
          <a:xfrm>
            <a:off x="1076195" y="2617995"/>
            <a:ext cx="8308510" cy="402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Scenario A: de BIZ gaat door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BIZ-vereniging blijft actief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We gaan verder zoals de afgelopen vijf jaar</a:t>
            </a:r>
          </a:p>
          <a:p>
            <a:pPr lvl="1"/>
            <a:endParaRPr lang="nl-NL" sz="2800" dirty="0">
              <a:latin typeface="Helvetica" pitchFamily="2" charset="0"/>
            </a:endParaRPr>
          </a:p>
          <a:p>
            <a:r>
              <a:rPr lang="nl-NL" sz="2800" b="1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Scenario B: de BIZ gaat niet door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BIZ-vereniging wordt opgeheven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 wordt een ondernemersvereniging opgestart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Het werk moet worden uitgevoerd door vrijwilligers</a:t>
            </a:r>
          </a:p>
        </p:txBody>
      </p:sp>
    </p:spTree>
    <p:extLst>
      <p:ext uri="{BB962C8B-B14F-4D97-AF65-F5344CB8AC3E}">
        <p14:creationId xmlns:p14="http://schemas.microsoft.com/office/powerpoint/2010/main" val="89238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A3A70-187D-8D35-6814-567F7974C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5192C22-BDB6-2E5D-80CE-9684F3C20895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88738031-AA66-A18E-9761-F7C8DB611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9C44923-2502-EDAE-1115-646DDDEBB678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BIZ Monster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F2CA7B76-2A38-B147-7DEA-A8BB69694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A93C235-BC6A-A71F-9E28-2E195655581F}"/>
              </a:ext>
            </a:extLst>
          </p:cNvPr>
          <p:cNvSpPr txBox="1"/>
          <p:nvPr/>
        </p:nvSpPr>
        <p:spPr>
          <a:xfrm>
            <a:off x="503634" y="2504503"/>
            <a:ext cx="830943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nl-NL" sz="32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Activiteitenplan en begroting</a:t>
            </a:r>
          </a:p>
          <a:p>
            <a:pPr algn="ctr" rtl="0"/>
            <a:endParaRPr lang="nl-NL" sz="3200" spc="-30" dirty="0">
              <a:solidFill>
                <a:srgbClr val="212121"/>
              </a:solidFill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algn="ctr" rtl="0"/>
            <a:r>
              <a:rPr lang="nl-NL" sz="3200" spc="-3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Samen speciaal</a:t>
            </a:r>
          </a:p>
          <a:p>
            <a:pPr algn="ctr" rtl="0"/>
            <a:endParaRPr lang="nl-NL" sz="3200" spc="-30" dirty="0">
              <a:solidFill>
                <a:srgbClr val="212121"/>
              </a:solidFill>
              <a:effectLst/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algn="ctr" rtl="0"/>
            <a:r>
              <a:rPr lang="nl-NL" sz="3200" spc="-3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verenigd in een BIZ van 2026 tot en met 2030</a:t>
            </a:r>
          </a:p>
          <a:p>
            <a:pPr algn="l" rtl="0"/>
            <a:endParaRPr lang="nl-NL" spc="-30" dirty="0">
              <a:solidFill>
                <a:srgbClr val="212121"/>
              </a:solidFill>
              <a:latin typeface="Aptos" panose="020B0004020202020204" pitchFamily="34" charset="0"/>
              <a:ea typeface="Arial" panose="020B0604020202020204" pitchFamily="34" charset="0"/>
            </a:endParaRPr>
          </a:p>
          <a:p>
            <a:pPr algn="l" rtl="0"/>
            <a:endParaRPr lang="nl-NL" sz="1800" spc="-30" dirty="0">
              <a:effectLst/>
              <a:latin typeface="Avenir Next" panose="020B0503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5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963E8-8E35-1F1D-9E51-7C8B6B5F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6D567DA8-ECC3-9739-7BC4-E8932CCC6B7E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46B6F5F0-CB4F-A497-9E8E-627B72F5F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56B8350-111D-96EE-4DB9-7D8F1ABFE044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Bespreekpunten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0715B24B-3CAA-1922-D010-B9329CA2F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B783B37-5175-5957-58BB-B20F089C2D3D}"/>
              </a:ext>
            </a:extLst>
          </p:cNvPr>
          <p:cNvSpPr txBox="1"/>
          <p:nvPr/>
        </p:nvSpPr>
        <p:spPr>
          <a:xfrm>
            <a:off x="503635" y="2503715"/>
            <a:ext cx="60936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BIZ de afgelopen periodes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BIZ de derde periode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BIZ het gebied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Actieplan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Gemeentelijke heffing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Begroting BIZ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Draagvlakmeting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Hoe verder na de draagvlakmeting?</a:t>
            </a:r>
          </a:p>
        </p:txBody>
      </p:sp>
    </p:spTree>
    <p:extLst>
      <p:ext uri="{BB962C8B-B14F-4D97-AF65-F5344CB8AC3E}">
        <p14:creationId xmlns:p14="http://schemas.microsoft.com/office/powerpoint/2010/main" val="227478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8E545-828F-6598-ECA5-5F69D310A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09DD8C6-FD30-5B6F-5C26-D79DB740B4C0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A78F821E-174A-EFF6-AF4E-043BC1CFE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7915B1A-F50A-753B-F7B8-5C1DF0CA04FB}"/>
              </a:ext>
            </a:extLst>
          </p:cNvPr>
          <p:cNvSpPr txBox="1"/>
          <p:nvPr/>
        </p:nvSpPr>
        <p:spPr>
          <a:xfrm>
            <a:off x="7016461" y="833864"/>
            <a:ext cx="4736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De afgelopen periode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954F6B57-CF49-CFA2-AA4F-95DDADFEC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C5EA1E7D-6A8B-E2F7-9A3D-42E5BFD27A36}"/>
              </a:ext>
            </a:extLst>
          </p:cNvPr>
          <p:cNvSpPr txBox="1">
            <a:spLocks/>
          </p:cNvSpPr>
          <p:nvPr/>
        </p:nvSpPr>
        <p:spPr>
          <a:xfrm>
            <a:off x="176214" y="2513781"/>
            <a:ext cx="9518931" cy="4133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Meer geld te besteden -&gt; voor activiteiten/promotie</a:t>
            </a:r>
          </a:p>
          <a:p>
            <a:r>
              <a:rPr lang="nl-NL" sz="2800" dirty="0" err="1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Hanging</a:t>
            </a:r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 baskets 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Groenbakken in het centrum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Klantonderzoek (gesubsidieerd)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MKB-lidmaatschap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Professionalisering PR – nieuwe huisstijl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Nog meer verlegging van advertenties in de krant naar </a:t>
            </a:r>
            <a:r>
              <a:rPr lang="nl-NL" sz="2800" dirty="0" err="1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 Media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Weinig eigen activiteiten door ontbreken vrijwilligers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Online acties in plaats van fysieke acties</a:t>
            </a:r>
          </a:p>
          <a:p>
            <a:r>
              <a:rPr lang="nl-NL" sz="28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Inzet leden blijkt moeilijk</a:t>
            </a:r>
          </a:p>
          <a:p>
            <a:endParaRPr lang="nl-NL" sz="900" dirty="0"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5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83267-08DF-79E9-8BD7-84D83097C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8051DA13-949B-2AFF-FE50-76E41006307C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E5BBD768-45A8-BE99-941D-805D956C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FB3439C-633E-C10B-1EB9-BEFAEDD76B1E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Nieuwe periode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83DDEB90-1B59-42F5-98DF-CEA623E9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0173DF8-0BCF-9A43-1D26-A91964F152BB}"/>
              </a:ext>
            </a:extLst>
          </p:cNvPr>
          <p:cNvSpPr txBox="1">
            <a:spLocks/>
          </p:cNvSpPr>
          <p:nvPr/>
        </p:nvSpPr>
        <p:spPr>
          <a:xfrm>
            <a:off x="698169" y="2657748"/>
            <a:ext cx="10988734" cy="3734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BIZ loopt weer voor vijf jaar 2026 - 2030</a:t>
            </a:r>
          </a:p>
          <a:p>
            <a:r>
              <a:rPr lang="nl-NL" sz="36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SLA (service level agreement) met de gemeente</a:t>
            </a:r>
          </a:p>
          <a:p>
            <a:r>
              <a:rPr lang="nl-NL" sz="36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Landelijke tendens</a:t>
            </a:r>
          </a:p>
          <a:p>
            <a:r>
              <a:rPr lang="nl-NL" sz="36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Lid worden van de BIZ-vereniging = stemrecht</a:t>
            </a:r>
          </a:p>
          <a:p>
            <a:r>
              <a:rPr lang="nl-NL" sz="36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Hernieuwd actieplan</a:t>
            </a:r>
          </a:p>
        </p:txBody>
      </p:sp>
    </p:spTree>
    <p:extLst>
      <p:ext uri="{BB962C8B-B14F-4D97-AF65-F5344CB8AC3E}">
        <p14:creationId xmlns:p14="http://schemas.microsoft.com/office/powerpoint/2010/main" val="55481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F91C-EB1E-727C-102F-2494A7BB9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5BAE645-3DEA-B172-647F-DED91EA837BF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60CCEA7E-C731-DF29-FD6F-BC531F155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B3D0E12-96F2-ECD9-D0CC-0C8D21C5CF6A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BIZ Gebied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190F1662-790B-B358-BC23-F063D086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DF45365-BB53-DC76-CDC6-5D353D154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013" y="2314712"/>
            <a:ext cx="3809052" cy="42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0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C0A07-4F7F-79A6-FAEF-709DF428F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FBD81C32-2475-B5BC-9855-C82339C282C3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755AC2C0-1FE1-E2D5-2135-0A6210224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8603B6D-6065-04E3-8CE6-7649A8AA8A5E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Actieplan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E7CF2CE4-AA5D-FFAA-98AB-027ADED7E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91724CE-1675-3787-C459-F350507C14BA}"/>
              </a:ext>
            </a:extLst>
          </p:cNvPr>
          <p:cNvSpPr txBox="1"/>
          <p:nvPr/>
        </p:nvSpPr>
        <p:spPr>
          <a:xfrm>
            <a:off x="471343" y="2260402"/>
            <a:ext cx="1124931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nl-NL" sz="3200" spc="-30" dirty="0">
                <a:effectLst/>
                <a:latin typeface="Avenir Next" panose="020B0503020202020204" pitchFamily="34" charset="0"/>
                <a:ea typeface="Arial" panose="020B0604020202020204" pitchFamily="34" charset="0"/>
              </a:rPr>
              <a:t>Het vorige actieplan was te ambitieus en helaas onhaalbaar met de beschikbare financiële middelen</a:t>
            </a:r>
          </a:p>
          <a:p>
            <a:pPr algn="l" rtl="0"/>
            <a:r>
              <a:rPr lang="nl-NL" sz="3200" spc="-30" dirty="0">
                <a:latin typeface="Avenir Next" panose="020B0503020202020204" pitchFamily="34" charset="0"/>
                <a:ea typeface="Arial" panose="020B0604020202020204" pitchFamily="34" charset="0"/>
              </a:rPr>
              <a:t>Het nieuwe actieplan is verkleind, maar overzichtelijk en haalbaar</a:t>
            </a:r>
          </a:p>
          <a:p>
            <a:pPr algn="l" rtl="0"/>
            <a:endParaRPr lang="nl-NL" sz="3200" spc="-30" dirty="0">
              <a:effectLst/>
              <a:latin typeface="Avenir Next" panose="020B0503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Algemene kosten</a:t>
            </a:r>
          </a:p>
          <a:p>
            <a:pPr marL="0" indent="0">
              <a:buNone/>
            </a:pPr>
            <a:endParaRPr lang="nl-NL" sz="3200" dirty="0"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Evenementen en promotie</a:t>
            </a:r>
          </a:p>
          <a:p>
            <a:endParaRPr lang="nl-NL" sz="3200" dirty="0"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32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Begroting</a:t>
            </a:r>
          </a:p>
          <a:p>
            <a:pPr algn="l" rtl="0"/>
            <a:endParaRPr lang="nl-NL" sz="1800" spc="-30" dirty="0">
              <a:effectLst/>
              <a:latin typeface="Avenir Next" panose="020B0503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3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9570-C9FE-E412-F56B-7D2E481B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EADD53C-2956-127A-0267-F1C37EE93310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3FAFB915-2365-CDC6-386E-94D43F879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0BC3FD1-283D-0BD4-9327-2CFA76CF29B5}"/>
              </a:ext>
            </a:extLst>
          </p:cNvPr>
          <p:cNvSpPr txBox="1"/>
          <p:nvPr/>
        </p:nvSpPr>
        <p:spPr>
          <a:xfrm>
            <a:off x="7016461" y="833864"/>
            <a:ext cx="473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Algemene kosten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266208E-D0A5-9567-7FA8-C35B20DC0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6078D50-620A-6485-32B9-5BA45D35A3EE}"/>
              </a:ext>
            </a:extLst>
          </p:cNvPr>
          <p:cNvSpPr txBox="1"/>
          <p:nvPr/>
        </p:nvSpPr>
        <p:spPr>
          <a:xfrm>
            <a:off x="503634" y="2504504"/>
            <a:ext cx="857940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nl-NL" sz="2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Kosten secretariaat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Lidmaatschap MKB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Bestuurskosten en verzekeringen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Ledenvergadering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Administratieve kosten (accountant/boekhoudpakket)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Stroomverbruik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AED-onderhoud</a:t>
            </a:r>
          </a:p>
        </p:txBody>
      </p:sp>
    </p:spTree>
    <p:extLst>
      <p:ext uri="{BB962C8B-B14F-4D97-AF65-F5344CB8AC3E}">
        <p14:creationId xmlns:p14="http://schemas.microsoft.com/office/powerpoint/2010/main" val="21884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3E845-1922-EC95-ECEF-50B68192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E052A5A-097E-662C-6556-655C8AF1535E}"/>
              </a:ext>
            </a:extLst>
          </p:cNvPr>
          <p:cNvSpPr txBox="1"/>
          <p:nvPr/>
        </p:nvSpPr>
        <p:spPr>
          <a:xfrm>
            <a:off x="3353817" y="4200252"/>
            <a:ext cx="56593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900" b="1" dirty="0">
                <a:solidFill>
                  <a:schemeClr val="bg1"/>
                </a:solidFill>
                <a:latin typeface="Gibson SemiBold" pitchFamily="2" charset="77"/>
                <a:ea typeface="Gibson SemiBold" pitchFamily="2" charset="77"/>
              </a:rPr>
              <a:t>PR &amp; MARKETING</a:t>
            </a:r>
          </a:p>
        </p:txBody>
      </p:sp>
      <p:pic>
        <p:nvPicPr>
          <p:cNvPr id="7" name="Afbeelding 6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B7D9DD1A-B284-87AE-FD69-4E370EB0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563"/>
            <a:ext cx="7344468" cy="2387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5D10720-BB76-BEC1-FF59-BB3A1EA6282B}"/>
              </a:ext>
            </a:extLst>
          </p:cNvPr>
          <p:cNvSpPr txBox="1"/>
          <p:nvPr/>
        </p:nvSpPr>
        <p:spPr>
          <a:xfrm>
            <a:off x="7016461" y="833864"/>
            <a:ext cx="4736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Gibson SemiBold" pitchFamily="2" charset="77"/>
                <a:ea typeface="Gibson SemiBold" pitchFamily="2" charset="77"/>
              </a:rPr>
              <a:t>Evenementen en promotie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3AAD572C-A9F8-304E-8B1C-79A681FDE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705" y="6108252"/>
            <a:ext cx="2631081" cy="53860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59D453DF-66F3-5D12-8090-069E0289E5EB}"/>
              </a:ext>
            </a:extLst>
          </p:cNvPr>
          <p:cNvSpPr txBox="1"/>
          <p:nvPr/>
        </p:nvSpPr>
        <p:spPr>
          <a:xfrm>
            <a:off x="477510" y="2473082"/>
            <a:ext cx="60936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nl-NL" sz="2800" spc="-30" dirty="0">
                <a:solidFill>
                  <a:srgbClr val="212121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PR medewerker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Promotiekosten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Website/internet/e-mail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Monster Bruist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Winkel en Wijn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Halloween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Sinterklaas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latin typeface="Aptos" panose="020B0004020202020204" pitchFamily="34" charset="0"/>
                <a:ea typeface="Arial" panose="020B0604020202020204" pitchFamily="34" charset="0"/>
              </a:rPr>
              <a:t>Decembermaand</a:t>
            </a:r>
          </a:p>
          <a:p>
            <a:pPr algn="l" rtl="0"/>
            <a:r>
              <a:rPr lang="nl-NL" sz="2800" spc="-3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Kerstverlichting</a:t>
            </a:r>
            <a:endParaRPr lang="nl-NL" sz="2800" spc="-30" dirty="0">
              <a:effectLst/>
              <a:latin typeface="Avenir Next" panose="020B0503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067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529</Words>
  <Application>Microsoft Office PowerPoint</Application>
  <PresentationFormat>Breedbeeld</PresentationFormat>
  <Paragraphs>119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Aptos</vt:lpstr>
      <vt:lpstr>Arial</vt:lpstr>
      <vt:lpstr>Avenir Next</vt:lpstr>
      <vt:lpstr>Calibri</vt:lpstr>
      <vt:lpstr>Calibri Light</vt:lpstr>
      <vt:lpstr>Gibson SemiBold</vt:lpstr>
      <vt:lpstr>Helvetica</vt:lpstr>
      <vt:lpstr>Symbol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Resultaten Social media</dc:title>
  <dc:creator>Sanne Bakker | ensanne</dc:creator>
  <cp:lastModifiedBy>Mandy Kohlinger</cp:lastModifiedBy>
  <cp:revision>15</cp:revision>
  <cp:lastPrinted>2025-03-12T14:02:42Z</cp:lastPrinted>
  <dcterms:created xsi:type="dcterms:W3CDTF">2023-05-29T12:44:23Z</dcterms:created>
  <dcterms:modified xsi:type="dcterms:W3CDTF">2025-08-01T13:55:35Z</dcterms:modified>
</cp:coreProperties>
</file>